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5"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4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2952B-3ACD-4C6C-BF38-19B9B215D765}" v="42" dt="2020-08-17T10:12:12.4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109" d="100"/>
          <a:sy n="109" d="100"/>
        </p:scale>
        <p:origin x="6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98BF-D64F-4F18-9B90-333FDDA3AB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9028DCC-6EE1-4A86-8CF4-782B787E7D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4142547-DACB-4F77-A63B-502AED0EA5BA}"/>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5" name="Footer Placeholder 4">
            <a:extLst>
              <a:ext uri="{FF2B5EF4-FFF2-40B4-BE49-F238E27FC236}">
                <a16:creationId xmlns:a16="http://schemas.microsoft.com/office/drawing/2014/main" id="{4FFC4F9A-7F1A-44AC-BEFE-B6CEA2BA6FC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7542853-BB65-4A82-ABA8-384B2E97A370}"/>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166992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41CAE-1F70-4031-A66E-9A222D32DA7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7FE7FA8-4953-4B02-8952-42CDF2428E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ED381AC-A7BA-4704-A040-AE3C72ED8ED8}"/>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5" name="Footer Placeholder 4">
            <a:extLst>
              <a:ext uri="{FF2B5EF4-FFF2-40B4-BE49-F238E27FC236}">
                <a16:creationId xmlns:a16="http://schemas.microsoft.com/office/drawing/2014/main" id="{6C2EA7D7-6E92-41C7-8235-CFCC683CDC3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E891DE6-5763-4985-B1BA-9927B1B44824}"/>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370566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7BA26D-C812-46E0-A336-AAC99A9ACB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23C9778-E87F-4530-A68C-F7EF434E4D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2967E1-B705-43D6-AA19-EF5F255070B6}"/>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5" name="Footer Placeholder 4">
            <a:extLst>
              <a:ext uri="{FF2B5EF4-FFF2-40B4-BE49-F238E27FC236}">
                <a16:creationId xmlns:a16="http://schemas.microsoft.com/office/drawing/2014/main" id="{C9418525-9117-40E7-8DC9-318405C3ABA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769E33F-ADD5-47DF-874B-44BFE8C67580}"/>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53265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5D6A5-2CE6-4F02-AA68-A058BBDBAB1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476698B-94FD-432F-94AF-9CB643919B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D26012F-CB7E-4665-A7BB-08437620574E}"/>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5" name="Footer Placeholder 4">
            <a:extLst>
              <a:ext uri="{FF2B5EF4-FFF2-40B4-BE49-F238E27FC236}">
                <a16:creationId xmlns:a16="http://schemas.microsoft.com/office/drawing/2014/main" id="{1CBA9BBE-0DC1-46BD-93B7-D1C35F5F20D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C1BF5C0-E7AA-451C-BD03-5B9230A45A5E}"/>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5202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E304-506C-4908-8754-05BA073BAE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50FACD1-0B4D-40A4-A2A4-FF76677D20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9DCA3E-C0BB-497A-A5C4-0F9FF3A86442}"/>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5" name="Footer Placeholder 4">
            <a:extLst>
              <a:ext uri="{FF2B5EF4-FFF2-40B4-BE49-F238E27FC236}">
                <a16:creationId xmlns:a16="http://schemas.microsoft.com/office/drawing/2014/main" id="{F1379DE3-60F6-48D1-8819-6DD77F1C0A4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2F5050E-E209-4E91-A559-ED6367F7B0A5}"/>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366085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2D208-9182-4B38-AA0E-09598EFCD02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9E13E43-2578-406A-A041-367577D447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8C6EA50-9D3D-4638-BAEB-BB27BFABF6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3F89CC1-650F-42AC-8E58-B168D2ECCF9D}"/>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6" name="Footer Placeholder 5">
            <a:extLst>
              <a:ext uri="{FF2B5EF4-FFF2-40B4-BE49-F238E27FC236}">
                <a16:creationId xmlns:a16="http://schemas.microsoft.com/office/drawing/2014/main" id="{B19CD828-22E8-4689-A0E7-60BBA45B002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802E64A-5C1D-431A-BB18-9E30BFBE20F9}"/>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1121500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C755A-2558-4B21-AD7E-EDB90BE3A2A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86C3C72-8117-4103-B7EF-F105EBE908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3A709C-5F3A-4F2B-AEA1-50A8EB76E4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3245AF2-6CD1-4E93-8F33-19ED0DC45F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A14791-6724-45C6-B62C-C6DFE49603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B3E0BE5-4CFB-410B-AB1D-920932853F0E}"/>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8" name="Footer Placeholder 7">
            <a:extLst>
              <a:ext uri="{FF2B5EF4-FFF2-40B4-BE49-F238E27FC236}">
                <a16:creationId xmlns:a16="http://schemas.microsoft.com/office/drawing/2014/main" id="{A200100B-49BD-488F-A39A-FC993C555B7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94A8D72-A03F-47D4-BD40-28AADCCA2BAF}"/>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11552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4DABF-7420-4DD8-BC9B-B136E1F04D0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D619542-2E5D-4C86-8B5E-BFE0A13B0BD8}"/>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4" name="Footer Placeholder 3">
            <a:extLst>
              <a:ext uri="{FF2B5EF4-FFF2-40B4-BE49-F238E27FC236}">
                <a16:creationId xmlns:a16="http://schemas.microsoft.com/office/drawing/2014/main" id="{180DF8EC-C366-4A17-8998-91AF2A6EED7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FC14BAF-2E81-4DC7-8DB6-FA8B212BDF50}"/>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2677400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CE1D52-0E1B-4457-A61E-8EDB68D3AAD7}"/>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3" name="Footer Placeholder 2">
            <a:extLst>
              <a:ext uri="{FF2B5EF4-FFF2-40B4-BE49-F238E27FC236}">
                <a16:creationId xmlns:a16="http://schemas.microsoft.com/office/drawing/2014/main" id="{2AF981EA-BDF9-40C5-A5F8-3A4F9215247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8EADED4D-EED1-494C-9464-7F5FEE69DE80}"/>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3104712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793B-BA32-413F-9C22-49AE8CA9E2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82E2B5D-05AF-4C48-B6E9-73038C7607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6B43CF8-30BE-4330-BB65-FD89E5190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830100-41A6-4364-8E8D-8A11CD308434}"/>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6" name="Footer Placeholder 5">
            <a:extLst>
              <a:ext uri="{FF2B5EF4-FFF2-40B4-BE49-F238E27FC236}">
                <a16:creationId xmlns:a16="http://schemas.microsoft.com/office/drawing/2014/main" id="{35F7A51A-FC91-4B52-A415-F542CB07C08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F3597FA-2F8F-44AD-BD08-2FE0C159F9DF}"/>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1611108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BBC2D-4BF0-4C20-98F8-8D817C42F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DE0AE97-C874-411D-BB02-30A60540D4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560CBEB-C829-4B85-9EF8-BEF3AA6BB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CE038E-9B00-4E2B-A33C-BCB9F4C7F61A}"/>
              </a:ext>
            </a:extLst>
          </p:cNvPr>
          <p:cNvSpPr>
            <a:spLocks noGrp="1"/>
          </p:cNvSpPr>
          <p:nvPr>
            <p:ph type="dt" sz="half" idx="10"/>
          </p:nvPr>
        </p:nvSpPr>
        <p:spPr/>
        <p:txBody>
          <a:bodyPr/>
          <a:lstStyle/>
          <a:p>
            <a:fld id="{FA387E5B-6C5F-47D9-A6F0-72DD8C6B96A3}" type="datetimeFigureOut">
              <a:rPr lang="en-AU" smtClean="0"/>
              <a:t>18/8/20</a:t>
            </a:fld>
            <a:endParaRPr lang="en-AU"/>
          </a:p>
        </p:txBody>
      </p:sp>
      <p:sp>
        <p:nvSpPr>
          <p:cNvPr id="6" name="Footer Placeholder 5">
            <a:extLst>
              <a:ext uri="{FF2B5EF4-FFF2-40B4-BE49-F238E27FC236}">
                <a16:creationId xmlns:a16="http://schemas.microsoft.com/office/drawing/2014/main" id="{1F6BB9F9-367B-46D2-A251-FA632469441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FE223D6-E605-4C06-B53E-EDDA8C90577C}"/>
              </a:ext>
            </a:extLst>
          </p:cNvPr>
          <p:cNvSpPr>
            <a:spLocks noGrp="1"/>
          </p:cNvSpPr>
          <p:nvPr>
            <p:ph type="sldNum" sz="quarter" idx="12"/>
          </p:nvPr>
        </p:nvSpPr>
        <p:spPr/>
        <p:txBody>
          <a:bodyPr/>
          <a:lstStyle/>
          <a:p>
            <a:fld id="{96AD0144-46D8-479A-B9C7-D291E77DB6CA}" type="slidenum">
              <a:rPr lang="en-AU" smtClean="0"/>
              <a:t>‹#›</a:t>
            </a:fld>
            <a:endParaRPr lang="en-AU"/>
          </a:p>
        </p:txBody>
      </p:sp>
    </p:spTree>
    <p:extLst>
      <p:ext uri="{BB962C8B-B14F-4D97-AF65-F5344CB8AC3E}">
        <p14:creationId xmlns:p14="http://schemas.microsoft.com/office/powerpoint/2010/main" val="2788036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231CE1-5BE8-425E-A543-31A42093F7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F32FB5-1B11-4A00-8992-BB09626361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1BC46F4-01ED-4F3F-A94B-4CBC3830A9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87E5B-6C5F-47D9-A6F0-72DD8C6B96A3}" type="datetimeFigureOut">
              <a:rPr lang="en-AU" smtClean="0"/>
              <a:t>18/8/20</a:t>
            </a:fld>
            <a:endParaRPr lang="en-AU"/>
          </a:p>
        </p:txBody>
      </p:sp>
      <p:sp>
        <p:nvSpPr>
          <p:cNvPr id="5" name="Footer Placeholder 4">
            <a:extLst>
              <a:ext uri="{FF2B5EF4-FFF2-40B4-BE49-F238E27FC236}">
                <a16:creationId xmlns:a16="http://schemas.microsoft.com/office/drawing/2014/main" id="{D490437F-DCF0-4725-965F-35E2612195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A08876-3F41-4B85-A5BE-0FEB01D383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D0144-46D8-479A-B9C7-D291E77DB6CA}" type="slidenum">
              <a:rPr lang="en-AU" smtClean="0"/>
              <a:t>‹#›</a:t>
            </a:fld>
            <a:endParaRPr lang="en-AU"/>
          </a:p>
        </p:txBody>
      </p:sp>
    </p:spTree>
    <p:extLst>
      <p:ext uri="{BB962C8B-B14F-4D97-AF65-F5344CB8AC3E}">
        <p14:creationId xmlns:p14="http://schemas.microsoft.com/office/powerpoint/2010/main" val="318840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2" descr="Image result for murtoa college">
            <a:extLst>
              <a:ext uri="{FF2B5EF4-FFF2-40B4-BE49-F238E27FC236}">
                <a16:creationId xmlns:a16="http://schemas.microsoft.com/office/drawing/2014/main" id="{DC76D5D8-E437-4155-8A31-12D893E85974}"/>
              </a:ext>
            </a:extLst>
          </p:cNvPr>
          <p:cNvPicPr>
            <a:picLocks noChangeAspect="1" noChangeArrowheads="1"/>
          </p:cNvPicPr>
          <p:nvPr/>
        </p:nvPicPr>
        <p:blipFill rotWithShape="1">
          <a:blip r:embed="rId2" cstate="print">
            <a:alphaModFix amt="50000"/>
            <a:extLst>
              <a:ext uri="{28A0092B-C50C-407E-A947-70E740481C1C}">
                <a14:useLocalDpi xmlns:a14="http://schemas.microsoft.com/office/drawing/2010/main" val="0"/>
              </a:ext>
            </a:extLst>
          </a:blip>
          <a:srcRect t="4222" r="-1" b="10226"/>
          <a:stretch/>
        </p:blipFill>
        <p:spPr bwMode="auto">
          <a:xfrm>
            <a:off x="20" y="10"/>
            <a:ext cx="12009284" cy="6857990"/>
          </a:xfrm>
          <a:custGeom>
            <a:avLst/>
            <a:gdLst/>
            <a:ahLst/>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8"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472DE5E0-8E46-410B-B270-7AF78DAAC266}"/>
              </a:ext>
            </a:extLst>
          </p:cNvPr>
          <p:cNvSpPr/>
          <p:nvPr/>
        </p:nvSpPr>
        <p:spPr>
          <a:xfrm>
            <a:off x="198981" y="3029565"/>
            <a:ext cx="11091871" cy="3139321"/>
          </a:xfrm>
          <a:prstGeom prst="rect">
            <a:avLst/>
          </a:prstGeom>
          <a:noFill/>
        </p:spPr>
        <p:txBody>
          <a:bodyPr wrap="square" lIns="91440" tIns="45720" rIns="91440" bIns="45720">
            <a:spAutoFit/>
          </a:bodyPr>
          <a:lstStyle/>
          <a:p>
            <a:pPr algn="ctr"/>
            <a:r>
              <a:rPr lang="en-US" sz="6600" b="1" cap="none" spc="0" dirty="0">
                <a:ln w="0"/>
                <a:effectLst>
                  <a:outerShdw blurRad="38100" dist="19050" dir="2700000" algn="tl" rotWithShape="0">
                    <a:schemeClr val="dk1">
                      <a:alpha val="40000"/>
                    </a:schemeClr>
                  </a:outerShdw>
                </a:effectLst>
              </a:rPr>
              <a:t>Preparin</a:t>
            </a:r>
            <a:r>
              <a:rPr lang="en-US" sz="6600" b="1" dirty="0">
                <a:ln w="0"/>
                <a:effectLst>
                  <a:outerShdw blurRad="38100" dist="19050" dir="2700000" algn="tl" rotWithShape="0">
                    <a:schemeClr val="dk1">
                      <a:alpha val="40000"/>
                    </a:schemeClr>
                  </a:outerShdw>
                </a:effectLst>
              </a:rPr>
              <a:t>g Your Child for Foundation </a:t>
            </a:r>
          </a:p>
          <a:p>
            <a:pPr algn="ctr"/>
            <a:r>
              <a:rPr lang="en-US" sz="6600" b="1" dirty="0">
                <a:ln w="0"/>
                <a:effectLst>
                  <a:outerShdw blurRad="38100" dist="19050" dir="2700000" algn="tl" rotWithShape="0">
                    <a:schemeClr val="dk1">
                      <a:alpha val="40000"/>
                    </a:schemeClr>
                  </a:outerShdw>
                </a:effectLst>
              </a:rPr>
              <a:t>a</a:t>
            </a:r>
            <a:r>
              <a:rPr lang="en-US" sz="6600" b="1" cap="none" spc="0" dirty="0">
                <a:ln w="0"/>
                <a:effectLst>
                  <a:outerShdw blurRad="38100" dist="19050" dir="2700000" algn="tl" rotWithShape="0">
                    <a:schemeClr val="dk1">
                      <a:alpha val="40000"/>
                    </a:schemeClr>
                  </a:outerShdw>
                </a:effectLst>
              </a:rPr>
              <a:t>t Murtoa College </a:t>
            </a:r>
          </a:p>
        </p:txBody>
      </p:sp>
    </p:spTree>
    <p:extLst>
      <p:ext uri="{BB962C8B-B14F-4D97-AF65-F5344CB8AC3E}">
        <p14:creationId xmlns:p14="http://schemas.microsoft.com/office/powerpoint/2010/main" val="3903215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1573624" y="480240"/>
            <a:ext cx="3369437" cy="1311664"/>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Number Skills</a:t>
            </a: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194741" y="1959098"/>
            <a:ext cx="5408061" cy="3788830"/>
          </a:xfrm>
        </p:spPr>
        <p:txBody>
          <a:bodyPr vert="horz" lIns="91440" tIns="45720" rIns="91440" bIns="45720" rtlCol="0" anchor="ctr">
            <a:normAutofit/>
          </a:bodyPr>
          <a:lstStyle/>
          <a:p>
            <a:pPr marL="1024128" lvl="1">
              <a:defRPr/>
            </a:pPr>
            <a:r>
              <a:rPr lang="en-US" altLang="en-US" sz="2000" dirty="0">
                <a:solidFill>
                  <a:srgbClr val="000000"/>
                </a:solidFill>
              </a:rPr>
              <a:t>Simple counting</a:t>
            </a:r>
          </a:p>
          <a:p>
            <a:pPr marL="1024128" lvl="1">
              <a:defRPr/>
            </a:pPr>
            <a:r>
              <a:rPr lang="en-US" altLang="en-US" sz="2000" dirty="0">
                <a:solidFill>
                  <a:srgbClr val="000000"/>
                </a:solidFill>
              </a:rPr>
              <a:t>Identifying numbers 1-10 and counting out corresponding objects. E.g. count 5 teddies. </a:t>
            </a:r>
          </a:p>
          <a:p>
            <a:pPr marL="1024128" lvl="1">
              <a:defRPr/>
            </a:pPr>
            <a:r>
              <a:rPr lang="en-US" altLang="en-US" sz="2000" dirty="0">
                <a:solidFill>
                  <a:srgbClr val="000000"/>
                </a:solidFill>
              </a:rPr>
              <a:t>Matching objects that are similar shape, size or </a:t>
            </a:r>
            <a:r>
              <a:rPr lang="en-US" altLang="en-US" sz="2000" dirty="0" err="1">
                <a:solidFill>
                  <a:srgbClr val="000000"/>
                </a:solidFill>
              </a:rPr>
              <a:t>colour</a:t>
            </a:r>
            <a:r>
              <a:rPr lang="en-US" altLang="en-US" sz="2000" dirty="0">
                <a:solidFill>
                  <a:srgbClr val="000000"/>
                </a:solidFill>
              </a:rPr>
              <a:t>. </a:t>
            </a:r>
          </a:p>
          <a:p>
            <a:pPr marL="566928" fontAlgn="auto">
              <a:spcAft>
                <a:spcPts val="0"/>
              </a:spcAft>
              <a:defRPr/>
            </a:pPr>
            <a:endParaRPr lang="en-US" altLang="en-US" sz="20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7542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851036" y="480240"/>
            <a:ext cx="4803636" cy="1311664"/>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Fine Motor Skills</a:t>
            </a: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103434" y="2272143"/>
            <a:ext cx="5833539" cy="3788830"/>
          </a:xfrm>
        </p:spPr>
        <p:txBody>
          <a:bodyPr vert="horz" lIns="91440" tIns="45720" rIns="91440" bIns="45720" rtlCol="0" anchor="ctr">
            <a:normAutofit/>
          </a:bodyPr>
          <a:lstStyle/>
          <a:p>
            <a:pPr marL="1024128" lvl="1">
              <a:defRPr/>
            </a:pPr>
            <a:r>
              <a:rPr lang="en-US" altLang="en-US" sz="2000" dirty="0">
                <a:solidFill>
                  <a:srgbClr val="000000"/>
                </a:solidFill>
              </a:rPr>
              <a:t>Cutting and pasting- using scissors safely and holding scissors correctly. </a:t>
            </a:r>
          </a:p>
          <a:p>
            <a:pPr marL="1024128" lvl="1">
              <a:defRPr/>
            </a:pPr>
            <a:r>
              <a:rPr lang="en-US" altLang="en-US" sz="2000" dirty="0">
                <a:solidFill>
                  <a:srgbClr val="000000"/>
                </a:solidFill>
              </a:rPr>
              <a:t>Pencil control- get your child used to holding pencils, encourage correct pencil grip wherever possible.</a:t>
            </a:r>
          </a:p>
          <a:p>
            <a:pPr marL="1024128" lvl="1">
              <a:defRPr/>
            </a:pPr>
            <a:r>
              <a:rPr lang="en-US" altLang="en-US" sz="2000" dirty="0">
                <a:solidFill>
                  <a:srgbClr val="000000"/>
                </a:solidFill>
              </a:rPr>
              <a:t>Working with playdoh, tracing, beads, Lego etc. </a:t>
            </a:r>
          </a:p>
          <a:p>
            <a:pPr marL="1024128" lvl="1">
              <a:defRPr/>
            </a:pPr>
            <a:r>
              <a:rPr lang="en-US" altLang="en-US" sz="2000" dirty="0">
                <a:solidFill>
                  <a:srgbClr val="000000"/>
                </a:solidFill>
              </a:rPr>
              <a:t>Also build gross motor skills through indoor and outdoor play and encouraging your  child to engage in activities that develop balance and coordination</a:t>
            </a:r>
            <a:r>
              <a:rPr lang="en-US" altLang="en-US" sz="1700" dirty="0">
                <a:solidFill>
                  <a:srgbClr val="000000"/>
                </a:solidFill>
              </a:rPr>
              <a:t>. </a:t>
            </a:r>
          </a:p>
          <a:p>
            <a:pPr marL="566928" fontAlgn="auto">
              <a:spcAft>
                <a:spcPts val="0"/>
              </a:spcAft>
              <a:defRPr/>
            </a:pPr>
            <a:endParaRPr lang="en-US" altLang="en-US" sz="17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67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900662" y="557270"/>
            <a:ext cx="4773061" cy="1311664"/>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Preparing for the First Day</a:t>
            </a: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0" y="1959098"/>
            <a:ext cx="6096000" cy="3788830"/>
          </a:xfrm>
        </p:spPr>
        <p:txBody>
          <a:bodyPr vert="horz" lIns="91440" tIns="45720" rIns="91440" bIns="45720" rtlCol="0" anchor="ctr">
            <a:normAutofit/>
          </a:bodyPr>
          <a:lstStyle/>
          <a:p>
            <a:pPr marL="1024128" lvl="1">
              <a:defRPr/>
            </a:pPr>
            <a:r>
              <a:rPr lang="en-US" altLang="en-US" sz="2000" dirty="0">
                <a:solidFill>
                  <a:srgbClr val="000000"/>
                </a:solidFill>
              </a:rPr>
              <a:t>In the weeks leading up to the first day of school:</a:t>
            </a:r>
          </a:p>
          <a:p>
            <a:pPr marL="1481328" lvl="2">
              <a:defRPr/>
            </a:pPr>
            <a:r>
              <a:rPr lang="en-US" altLang="en-US" dirty="0">
                <a:solidFill>
                  <a:srgbClr val="000000"/>
                </a:solidFill>
              </a:rPr>
              <a:t>Discuss the kinds of things that will happen at school. Try to get your child excited! After all it’s a big exciting new world they are coming to. </a:t>
            </a:r>
          </a:p>
          <a:p>
            <a:pPr marL="1481328" lvl="2">
              <a:defRPr/>
            </a:pPr>
            <a:r>
              <a:rPr lang="en-US" altLang="en-US" dirty="0">
                <a:solidFill>
                  <a:srgbClr val="000000"/>
                </a:solidFill>
              </a:rPr>
              <a:t>Go for a walk/ drive past the school.</a:t>
            </a:r>
          </a:p>
          <a:p>
            <a:pPr marL="566928" fontAlgn="auto">
              <a:spcAft>
                <a:spcPts val="0"/>
              </a:spcAft>
              <a:defRPr/>
            </a:pPr>
            <a:endParaRPr lang="en-US" altLang="en-US" sz="20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8910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1428270" y="480222"/>
            <a:ext cx="3302756" cy="1311664"/>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The Night Before </a:t>
            </a:r>
            <a:r>
              <a:rPr lang="en-US" sz="4400" i="1" dirty="0">
                <a:ln w="0"/>
                <a:solidFill>
                  <a:srgbClr val="00B492"/>
                </a:solidFill>
                <a:effectLst>
                  <a:outerShdw blurRad="38100" dist="19050" dir="2700000" algn="tl" rotWithShape="0">
                    <a:schemeClr val="dk1">
                      <a:alpha val="40000"/>
                    </a:schemeClr>
                  </a:outerShdw>
                </a:effectLst>
                <a:latin typeface="+mj-lt"/>
                <a:ea typeface="+mj-ea"/>
                <a:cs typeface="+mj-cs"/>
              </a:rPr>
              <a:t>School</a:t>
            </a:r>
            <a:endPar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endParaRP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103739" y="2272134"/>
            <a:ext cx="5608635" cy="2793954"/>
          </a:xfrm>
        </p:spPr>
        <p:txBody>
          <a:bodyPr vert="horz" lIns="91440" tIns="45720" rIns="91440" bIns="45720" rtlCol="0" anchor="ctr">
            <a:normAutofit/>
          </a:bodyPr>
          <a:lstStyle/>
          <a:p>
            <a:pPr marL="1024128" lvl="1">
              <a:defRPr/>
            </a:pPr>
            <a:r>
              <a:rPr lang="en-US" altLang="en-US" sz="2000" dirty="0">
                <a:solidFill>
                  <a:srgbClr val="000000"/>
                </a:solidFill>
              </a:rPr>
              <a:t>Help your child pack their bag with everything they need- hat, jumper (weather permitting) water bottle, spare pair of underpants.</a:t>
            </a:r>
          </a:p>
          <a:p>
            <a:pPr marL="1024128" lvl="1">
              <a:defRPr/>
            </a:pPr>
            <a:r>
              <a:rPr lang="en-US" altLang="en-US" sz="2000" dirty="0">
                <a:solidFill>
                  <a:srgbClr val="000000"/>
                </a:solidFill>
              </a:rPr>
              <a:t>Ensure every item is clearly named. </a:t>
            </a:r>
          </a:p>
          <a:p>
            <a:pPr marL="1024128" lvl="1">
              <a:defRPr/>
            </a:pPr>
            <a:r>
              <a:rPr lang="en-US" altLang="en-US" sz="2000" dirty="0">
                <a:solidFill>
                  <a:srgbClr val="000000"/>
                </a:solidFill>
              </a:rPr>
              <a:t>Make sure your child gets a good night’s sleep. </a:t>
            </a:r>
          </a:p>
          <a:p>
            <a:pPr marL="566928" fontAlgn="auto">
              <a:spcAft>
                <a:spcPts val="0"/>
              </a:spcAft>
              <a:defRPr/>
            </a:pPr>
            <a:endParaRPr lang="en-US" altLang="en-US" sz="20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630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1283183" y="463686"/>
            <a:ext cx="4004435" cy="1311664"/>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The Morning Before </a:t>
            </a:r>
            <a:r>
              <a:rPr lang="en-US" sz="4400" i="1" dirty="0">
                <a:ln w="0"/>
                <a:solidFill>
                  <a:srgbClr val="00B492"/>
                </a:solidFill>
                <a:effectLst>
                  <a:outerShdw blurRad="38100" dist="19050" dir="2700000" algn="tl" rotWithShape="0">
                    <a:schemeClr val="dk1">
                      <a:alpha val="40000"/>
                    </a:schemeClr>
                  </a:outerShdw>
                </a:effectLst>
                <a:latin typeface="+mj-lt"/>
                <a:ea typeface="+mj-ea"/>
                <a:cs typeface="+mj-cs"/>
              </a:rPr>
              <a:t>School</a:t>
            </a:r>
            <a:endPar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endParaRP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50557" y="2049262"/>
            <a:ext cx="5797237" cy="3788830"/>
          </a:xfrm>
        </p:spPr>
        <p:txBody>
          <a:bodyPr vert="horz" lIns="91440" tIns="45720" rIns="91440" bIns="45720" rtlCol="0" anchor="ctr">
            <a:normAutofit/>
          </a:bodyPr>
          <a:lstStyle/>
          <a:p>
            <a:pPr marL="1024128" lvl="1">
              <a:defRPr/>
            </a:pPr>
            <a:r>
              <a:rPr lang="en-US" altLang="en-US" sz="1700" dirty="0">
                <a:solidFill>
                  <a:srgbClr val="000000"/>
                </a:solidFill>
              </a:rPr>
              <a:t>Have a healthy breakfast.</a:t>
            </a:r>
          </a:p>
          <a:p>
            <a:pPr marL="1024128" lvl="1">
              <a:defRPr/>
            </a:pPr>
            <a:r>
              <a:rPr lang="en-US" altLang="en-US" sz="1700" dirty="0">
                <a:solidFill>
                  <a:srgbClr val="000000"/>
                </a:solidFill>
              </a:rPr>
              <a:t>Show your child what they have for lunch- discuss what to eat when, ensure they can open everything. </a:t>
            </a:r>
          </a:p>
          <a:p>
            <a:pPr marL="1024128" lvl="1">
              <a:defRPr/>
            </a:pPr>
            <a:r>
              <a:rPr lang="en-US" altLang="en-US" sz="1700" dirty="0">
                <a:solidFill>
                  <a:srgbClr val="000000"/>
                </a:solidFill>
              </a:rPr>
              <a:t>Discuss what they’re looking forward to for the day ahead. </a:t>
            </a:r>
          </a:p>
          <a:p>
            <a:pPr marL="1024128" lvl="1">
              <a:defRPr/>
            </a:pPr>
            <a:r>
              <a:rPr lang="en-US" altLang="en-US" sz="1700" dirty="0">
                <a:solidFill>
                  <a:srgbClr val="000000"/>
                </a:solidFill>
              </a:rPr>
              <a:t>Reassure your child that it is ok to feel nervous, and that their teacher will give them all the instructions and help they need. </a:t>
            </a:r>
          </a:p>
          <a:p>
            <a:pPr marL="1024128" lvl="1">
              <a:defRPr/>
            </a:pPr>
            <a:r>
              <a:rPr lang="en-US" altLang="en-US" sz="1700" dirty="0">
                <a:solidFill>
                  <a:srgbClr val="000000"/>
                </a:solidFill>
              </a:rPr>
              <a:t>Discuss how you will say goodbye when they are calm. </a:t>
            </a:r>
          </a:p>
          <a:p>
            <a:pPr marL="1024128" lvl="1">
              <a:defRPr/>
            </a:pPr>
            <a:r>
              <a:rPr lang="en-US" altLang="en-US" sz="1700" dirty="0">
                <a:solidFill>
                  <a:srgbClr val="000000"/>
                </a:solidFill>
              </a:rPr>
              <a:t>Leave plenty of time to get to school- running late is stressful for children. </a:t>
            </a:r>
          </a:p>
          <a:p>
            <a:pPr marL="566928" fontAlgn="auto">
              <a:spcAft>
                <a:spcPts val="0"/>
              </a:spcAft>
              <a:defRPr/>
            </a:pPr>
            <a:endParaRPr lang="en-US" altLang="en-US" sz="17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9950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1274897" y="480240"/>
            <a:ext cx="3767002" cy="1311664"/>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Once at </a:t>
            </a:r>
            <a:r>
              <a:rPr lang="en-US" sz="4400" i="1" dirty="0">
                <a:ln w="0"/>
                <a:solidFill>
                  <a:srgbClr val="00B492"/>
                </a:solidFill>
                <a:effectLst>
                  <a:outerShdw blurRad="38100" dist="19050" dir="2700000" algn="tl" rotWithShape="0">
                    <a:schemeClr val="dk1">
                      <a:alpha val="40000"/>
                    </a:schemeClr>
                  </a:outerShdw>
                </a:effectLst>
                <a:latin typeface="+mj-lt"/>
                <a:ea typeface="+mj-ea"/>
                <a:cs typeface="+mj-cs"/>
              </a:rPr>
              <a:t>School</a:t>
            </a:r>
            <a:endPar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endParaRP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58060" y="1959098"/>
            <a:ext cx="5693499" cy="3788830"/>
          </a:xfrm>
        </p:spPr>
        <p:txBody>
          <a:bodyPr vert="horz" lIns="91440" tIns="45720" rIns="91440" bIns="45720" rtlCol="0" anchor="ctr">
            <a:normAutofit/>
          </a:bodyPr>
          <a:lstStyle/>
          <a:p>
            <a:pPr marL="1024128" lvl="1">
              <a:defRPr/>
            </a:pPr>
            <a:r>
              <a:rPr lang="en-US" altLang="en-US" sz="2000" dirty="0">
                <a:solidFill>
                  <a:srgbClr val="000000"/>
                </a:solidFill>
              </a:rPr>
              <a:t>Show your child where you will pick them up in the afternoon. </a:t>
            </a:r>
          </a:p>
          <a:p>
            <a:pPr marL="1024128" lvl="1">
              <a:defRPr/>
            </a:pPr>
            <a:r>
              <a:rPr lang="en-US" altLang="en-US" sz="2000" dirty="0">
                <a:solidFill>
                  <a:srgbClr val="000000"/>
                </a:solidFill>
              </a:rPr>
              <a:t>Remind them where the toilets and bubble taps are. </a:t>
            </a:r>
          </a:p>
          <a:p>
            <a:pPr marL="1024128" lvl="1">
              <a:defRPr/>
            </a:pPr>
            <a:r>
              <a:rPr lang="en-US" altLang="en-US" sz="2000" dirty="0">
                <a:solidFill>
                  <a:srgbClr val="000000"/>
                </a:solidFill>
              </a:rPr>
              <a:t>If your child becomes upset, please do not prolong the farewell. They will be looked after, and we will call you if there are any problems. We are here to look after your child and promise we will do everything we can to be there for them. </a:t>
            </a:r>
          </a:p>
          <a:p>
            <a:pPr marL="566928" fontAlgn="auto">
              <a:spcAft>
                <a:spcPts val="0"/>
              </a:spcAft>
              <a:defRPr/>
            </a:pPr>
            <a:endParaRPr lang="en-US" altLang="en-US" sz="20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4680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804997" y="480240"/>
            <a:ext cx="4803636" cy="1311664"/>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After </a:t>
            </a:r>
            <a:r>
              <a:rPr lang="en-US" sz="4400" i="1" dirty="0">
                <a:ln w="0"/>
                <a:solidFill>
                  <a:srgbClr val="00B492"/>
                </a:solidFill>
                <a:effectLst>
                  <a:outerShdw blurRad="38100" dist="19050" dir="2700000" algn="tl" rotWithShape="0">
                    <a:schemeClr val="dk1">
                      <a:alpha val="40000"/>
                    </a:schemeClr>
                  </a:outerShdw>
                </a:effectLst>
                <a:latin typeface="+mj-lt"/>
                <a:ea typeface="+mj-ea"/>
                <a:cs typeface="+mj-cs"/>
              </a:rPr>
              <a:t>School</a:t>
            </a:r>
            <a:endPar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endParaRP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103739" y="1920583"/>
            <a:ext cx="5252173" cy="3788830"/>
          </a:xfrm>
        </p:spPr>
        <p:txBody>
          <a:bodyPr vert="horz" lIns="91440" tIns="45720" rIns="91440" bIns="45720" rtlCol="0" anchor="ctr">
            <a:normAutofit/>
          </a:bodyPr>
          <a:lstStyle/>
          <a:p>
            <a:pPr marL="1024128" lvl="1">
              <a:defRPr/>
            </a:pPr>
            <a:r>
              <a:rPr lang="en-US" altLang="en-US" sz="2000" dirty="0">
                <a:solidFill>
                  <a:srgbClr val="000000"/>
                </a:solidFill>
              </a:rPr>
              <a:t>Please be on time to pick up your child. </a:t>
            </a:r>
          </a:p>
          <a:p>
            <a:pPr marL="1024128" lvl="1">
              <a:defRPr/>
            </a:pPr>
            <a:r>
              <a:rPr lang="en-US" altLang="en-US" sz="2000" dirty="0">
                <a:solidFill>
                  <a:srgbClr val="000000"/>
                </a:solidFill>
              </a:rPr>
              <a:t>Spend time asking questions and listening to your child talk about their day.</a:t>
            </a:r>
          </a:p>
          <a:p>
            <a:pPr marL="1481328" lvl="2">
              <a:defRPr/>
            </a:pPr>
            <a:r>
              <a:rPr lang="en-US" altLang="en-US" dirty="0">
                <a:solidFill>
                  <a:srgbClr val="000000"/>
                </a:solidFill>
              </a:rPr>
              <a:t>Not “what did you do today?” as they will often say NOTHING. </a:t>
            </a:r>
          </a:p>
          <a:p>
            <a:pPr marL="1481328" lvl="2">
              <a:defRPr/>
            </a:pPr>
            <a:r>
              <a:rPr lang="en-US" altLang="en-US" dirty="0">
                <a:solidFill>
                  <a:srgbClr val="000000"/>
                </a:solidFill>
              </a:rPr>
              <a:t>Instead try “ What was the best thing about your day?”</a:t>
            </a:r>
          </a:p>
          <a:p>
            <a:pPr marL="566928" fontAlgn="auto">
              <a:spcAft>
                <a:spcPts val="0"/>
              </a:spcAft>
              <a:defRPr/>
            </a:pPr>
            <a:endParaRPr lang="en-US" altLang="en-US" sz="20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8935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1031391" y="480235"/>
            <a:ext cx="4136957" cy="1311664"/>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First Few Weeks of School</a:t>
            </a: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323557" y="2272134"/>
            <a:ext cx="6120795" cy="3788830"/>
          </a:xfrm>
        </p:spPr>
        <p:txBody>
          <a:bodyPr vert="horz" lIns="91440" tIns="45720" rIns="91440" bIns="45720" rtlCol="0" anchor="ctr">
            <a:normAutofit/>
          </a:bodyPr>
          <a:lstStyle/>
          <a:p>
            <a:pPr marL="1024128" lvl="1">
              <a:defRPr/>
            </a:pPr>
            <a:r>
              <a:rPr lang="en-US" altLang="en-US" sz="2000" dirty="0">
                <a:solidFill>
                  <a:srgbClr val="000000"/>
                </a:solidFill>
              </a:rPr>
              <a:t>Don’t be concerned if your child is extremely tired- don’t plan too many afternoon activities and this goes for their first few Wednesdays at home. </a:t>
            </a:r>
          </a:p>
          <a:p>
            <a:pPr marL="1024128" lvl="1">
              <a:defRPr/>
            </a:pPr>
            <a:r>
              <a:rPr lang="en-US" altLang="en-US" sz="2000" dirty="0">
                <a:solidFill>
                  <a:srgbClr val="000000"/>
                </a:solidFill>
              </a:rPr>
              <a:t>Don’t keep your child home from school unnecessarily, as this can impact your child’s learning and settling process. </a:t>
            </a:r>
          </a:p>
          <a:p>
            <a:pPr marL="1024128" lvl="1">
              <a:defRPr/>
            </a:pPr>
            <a:r>
              <a:rPr lang="en-US" altLang="en-US" sz="2000" dirty="0">
                <a:solidFill>
                  <a:srgbClr val="000000"/>
                </a:solidFill>
              </a:rPr>
              <a:t>However, if your child is sick, please keep them home to avoid other students becoming sick. </a:t>
            </a:r>
          </a:p>
          <a:p>
            <a:pPr marL="566928" fontAlgn="auto">
              <a:spcAft>
                <a:spcPts val="0"/>
              </a:spcAft>
              <a:defRPr/>
            </a:pPr>
            <a:endParaRPr lang="en-US" altLang="en-US" sz="20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6489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775858" y="399223"/>
            <a:ext cx="4245828" cy="1311664"/>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First Few Weeks of School</a:t>
            </a: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24676" y="2110109"/>
            <a:ext cx="5846895" cy="3788830"/>
          </a:xfrm>
        </p:spPr>
        <p:txBody>
          <a:bodyPr vert="horz" lIns="91440" tIns="45720" rIns="91440" bIns="45720" rtlCol="0" anchor="ctr">
            <a:normAutofit/>
          </a:bodyPr>
          <a:lstStyle/>
          <a:p>
            <a:pPr marL="1024128" lvl="1">
              <a:defRPr/>
            </a:pPr>
            <a:r>
              <a:rPr lang="en-US" altLang="en-US" sz="1900" dirty="0">
                <a:solidFill>
                  <a:srgbClr val="000000"/>
                </a:solidFill>
              </a:rPr>
              <a:t>Speak to your child’s teacher about any concerns you may have- but also give your child a chance to settle and adapt to their new school environment. School is very different to Kindergarten and takes time to adjust to. </a:t>
            </a:r>
          </a:p>
          <a:p>
            <a:pPr marL="1024128" lvl="1">
              <a:defRPr/>
            </a:pPr>
            <a:r>
              <a:rPr lang="en-US" altLang="en-US" sz="1900" dirty="0">
                <a:solidFill>
                  <a:srgbClr val="000000"/>
                </a:solidFill>
              </a:rPr>
              <a:t>Regularly check communication from school and the classroom teacher, to ensure you are well informed about school events and anything you may need to know about assisting your child at home. </a:t>
            </a:r>
          </a:p>
          <a:p>
            <a:pPr marL="566928" fontAlgn="auto">
              <a:spcAft>
                <a:spcPts val="0"/>
              </a:spcAft>
              <a:defRPr/>
            </a:pPr>
            <a:endParaRPr lang="en-US" altLang="en-US" sz="19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3335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3" r="21881"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545370" y="1489805"/>
            <a:ext cx="4706803" cy="4348287"/>
          </a:xfrm>
        </p:spPr>
        <p:txBody>
          <a:bodyPr vert="horz" lIns="91440" tIns="45720" rIns="91440" bIns="45720" rtlCol="0" anchor="ctr">
            <a:normAutofit/>
          </a:bodyPr>
          <a:lstStyle/>
          <a:p>
            <a:pPr marL="338328" indent="0" fontAlgn="auto">
              <a:spcAft>
                <a:spcPts val="0"/>
              </a:spcAft>
              <a:buNone/>
              <a:defRPr/>
            </a:pPr>
            <a:r>
              <a:rPr lang="en-US" altLang="en-US" sz="1700" dirty="0">
                <a:solidFill>
                  <a:srgbClr val="000000"/>
                </a:solidFill>
              </a:rPr>
              <a:t>If you have any further questions, please contact Grace or Nicole at the College on </a:t>
            </a:r>
          </a:p>
          <a:p>
            <a:pPr marL="338328" indent="0" fontAlgn="auto">
              <a:spcAft>
                <a:spcPts val="0"/>
              </a:spcAft>
              <a:buNone/>
              <a:defRPr/>
            </a:pPr>
            <a:r>
              <a:rPr lang="en-US" altLang="en-US" sz="1700" dirty="0">
                <a:solidFill>
                  <a:srgbClr val="000000"/>
                </a:solidFill>
              </a:rPr>
              <a:t>52 852 381</a:t>
            </a:r>
          </a:p>
          <a:p>
            <a:pPr marL="566928" fontAlgn="auto">
              <a:spcAft>
                <a:spcPts val="0"/>
              </a:spcAft>
              <a:defRPr/>
            </a:pPr>
            <a:endParaRPr lang="en-US" altLang="en-US" sz="1700" dirty="0">
              <a:solidFill>
                <a:srgbClr val="000000"/>
              </a:solidFill>
            </a:endParaRPr>
          </a:p>
          <a:p>
            <a:pPr marL="566928" fontAlgn="auto">
              <a:spcAft>
                <a:spcPts val="0"/>
              </a:spcAft>
              <a:defRPr/>
            </a:pPr>
            <a:endParaRPr lang="en-US" altLang="en-US" sz="1700" dirty="0">
              <a:solidFill>
                <a:srgbClr val="000000"/>
              </a:solidFill>
            </a:endParaRPr>
          </a:p>
          <a:p>
            <a:pPr marL="566928" fontAlgn="auto">
              <a:spcAft>
                <a:spcPts val="0"/>
              </a:spcAft>
              <a:defRPr/>
            </a:pPr>
            <a:endParaRPr lang="en-US" altLang="en-US" sz="1700" dirty="0">
              <a:solidFill>
                <a:srgbClr val="000000"/>
              </a:solidFill>
            </a:endParaRPr>
          </a:p>
          <a:p>
            <a:pPr marL="566928" fontAlgn="auto">
              <a:spcAft>
                <a:spcPts val="0"/>
              </a:spcAft>
              <a:defRPr/>
            </a:pPr>
            <a:endParaRPr lang="en-US" altLang="en-US" sz="1700" dirty="0">
              <a:solidFill>
                <a:srgbClr val="000000"/>
              </a:solidFill>
            </a:endParaRPr>
          </a:p>
          <a:p>
            <a:pPr marL="566928" fontAlgn="auto">
              <a:spcAft>
                <a:spcPts val="0"/>
              </a:spcAft>
              <a:defRPr/>
            </a:pPr>
            <a:endParaRPr lang="en-US" altLang="en-US" sz="1700" dirty="0">
              <a:solidFill>
                <a:srgbClr val="000000"/>
              </a:solidFill>
            </a:endParaRPr>
          </a:p>
          <a:p>
            <a:pPr marL="566928" fontAlgn="auto">
              <a:spcAft>
                <a:spcPts val="0"/>
              </a:spcAft>
              <a:defRPr/>
            </a:pPr>
            <a:endParaRPr lang="en-US" altLang="en-US" sz="1700" dirty="0">
              <a:solidFill>
                <a:srgbClr val="000000"/>
              </a:solidFill>
            </a:endParaRPr>
          </a:p>
          <a:p>
            <a:pPr marL="566928" fontAlgn="auto">
              <a:spcAft>
                <a:spcPts val="0"/>
              </a:spcAft>
              <a:defRPr/>
            </a:pPr>
            <a:endParaRPr lang="en-US" altLang="en-US" sz="1700" dirty="0">
              <a:solidFill>
                <a:srgbClr val="000000"/>
              </a:solidFill>
            </a:endParaRPr>
          </a:p>
          <a:p>
            <a:pPr marL="109728" indent="0" fontAlgn="auto">
              <a:spcAft>
                <a:spcPts val="0"/>
              </a:spcAft>
              <a:buNone/>
              <a:defRPr/>
            </a:pPr>
            <a:r>
              <a:rPr lang="en-US" altLang="en-US" sz="1700" dirty="0">
                <a:solidFill>
                  <a:srgbClr val="000000"/>
                </a:solidFill>
              </a:rPr>
              <a:t>Grace Coustley		Nicole Noonan</a:t>
            </a:r>
          </a:p>
          <a:p>
            <a:pPr marL="109728" indent="0" fontAlgn="auto">
              <a:spcAft>
                <a:spcPts val="0"/>
              </a:spcAft>
              <a:buNone/>
              <a:defRPr/>
            </a:pPr>
            <a:r>
              <a:rPr lang="en-US" altLang="en-US" sz="1700" dirty="0">
                <a:solidFill>
                  <a:srgbClr val="000000"/>
                </a:solidFill>
              </a:rPr>
              <a:t>   F-1 teacher                          F-6 Leading Teacher                                       </a:t>
            </a: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78C1EAE6-2BA3-3346-8D28-A9C42C0AAD6B}"/>
              </a:ext>
            </a:extLst>
          </p:cNvPr>
          <p:cNvPicPr>
            <a:picLocks noChangeAspect="1"/>
          </p:cNvPicPr>
          <p:nvPr/>
        </p:nvPicPr>
        <p:blipFill>
          <a:blip r:embed="rId5"/>
          <a:stretch>
            <a:fillRect/>
          </a:stretch>
        </p:blipFill>
        <p:spPr>
          <a:xfrm>
            <a:off x="714277" y="2776942"/>
            <a:ext cx="1578979" cy="2002866"/>
          </a:xfrm>
          <a:prstGeom prst="rect">
            <a:avLst/>
          </a:prstGeom>
        </p:spPr>
      </p:pic>
      <p:sp>
        <p:nvSpPr>
          <p:cNvPr id="9" name="Rectangle 8">
            <a:extLst>
              <a:ext uri="{FF2B5EF4-FFF2-40B4-BE49-F238E27FC236}">
                <a16:creationId xmlns:a16="http://schemas.microsoft.com/office/drawing/2014/main" id="{9E43C801-2935-574F-A6B0-00139635A227}"/>
              </a:ext>
            </a:extLst>
          </p:cNvPr>
          <p:cNvSpPr/>
          <p:nvPr/>
        </p:nvSpPr>
        <p:spPr>
          <a:xfrm>
            <a:off x="333829" y="480235"/>
            <a:ext cx="4834519" cy="1232451"/>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Further questions…</a:t>
            </a:r>
          </a:p>
        </p:txBody>
      </p:sp>
      <p:pic>
        <p:nvPicPr>
          <p:cNvPr id="3" name="Picture 2">
            <a:extLst>
              <a:ext uri="{FF2B5EF4-FFF2-40B4-BE49-F238E27FC236}">
                <a16:creationId xmlns:a16="http://schemas.microsoft.com/office/drawing/2014/main" id="{2C3EC4E5-1AFC-624C-BB95-D3245AF25A4A}"/>
              </a:ext>
            </a:extLst>
          </p:cNvPr>
          <p:cNvPicPr>
            <a:picLocks noChangeAspect="1"/>
          </p:cNvPicPr>
          <p:nvPr/>
        </p:nvPicPr>
        <p:blipFill>
          <a:blip r:embed="rId6"/>
          <a:stretch>
            <a:fillRect/>
          </a:stretch>
        </p:blipFill>
        <p:spPr>
          <a:xfrm>
            <a:off x="3344085" y="2781154"/>
            <a:ext cx="1578979" cy="2024060"/>
          </a:xfrm>
          <a:prstGeom prst="rect">
            <a:avLst/>
          </a:prstGeom>
        </p:spPr>
      </p:pic>
    </p:spTree>
    <p:extLst>
      <p:ext uri="{BB962C8B-B14F-4D97-AF65-F5344CB8AC3E}">
        <p14:creationId xmlns:p14="http://schemas.microsoft.com/office/powerpoint/2010/main" val="4207674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Image result for murtoa college">
            <a:extLst>
              <a:ext uri="{FF2B5EF4-FFF2-40B4-BE49-F238E27FC236}">
                <a16:creationId xmlns:a16="http://schemas.microsoft.com/office/drawing/2014/main" id="{9009B9E1-3EAA-4D88-A7F4-AB90C1C66BE4}"/>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804998" y="798445"/>
            <a:ext cx="4803636" cy="1311664"/>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Preparing Your </a:t>
            </a:r>
            <a:r>
              <a:rPr lang="en-US" sz="4400" i="1" dirty="0">
                <a:ln w="0"/>
                <a:solidFill>
                  <a:srgbClr val="00B492"/>
                </a:solidFill>
                <a:effectLst>
                  <a:outerShdw blurRad="38100" dist="19050" dir="2700000" algn="tl" rotWithShape="0">
                    <a:schemeClr val="dk1">
                      <a:alpha val="40000"/>
                    </a:schemeClr>
                  </a:outerShdw>
                </a:effectLst>
                <a:latin typeface="+mj-lt"/>
                <a:ea typeface="+mj-ea"/>
                <a:cs typeface="+mj-cs"/>
              </a:rPr>
              <a:t>C</a:t>
            </a: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hild for School </a:t>
            </a: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261658" y="2012817"/>
            <a:ext cx="5715072" cy="3788830"/>
          </a:xfrm>
        </p:spPr>
        <p:txBody>
          <a:bodyPr vert="horz" lIns="91440" tIns="45720" rIns="91440" bIns="45720" rtlCol="0" anchor="ctr">
            <a:normAutofit/>
          </a:bodyPr>
          <a:lstStyle/>
          <a:p>
            <a:pPr marL="109728" fontAlgn="auto">
              <a:spcAft>
                <a:spcPts val="0"/>
              </a:spcAft>
              <a:defRPr/>
            </a:pPr>
            <a:r>
              <a:rPr lang="en-US" altLang="en-US" sz="2000" dirty="0">
                <a:solidFill>
                  <a:srgbClr val="000000"/>
                </a:solidFill>
              </a:rPr>
              <a:t>Parents and caregivers can do lots to help prepare their child before they start school. </a:t>
            </a:r>
          </a:p>
          <a:p>
            <a:pPr marL="109728" fontAlgn="auto">
              <a:spcAft>
                <a:spcPts val="0"/>
              </a:spcAft>
              <a:defRPr/>
            </a:pPr>
            <a:r>
              <a:rPr lang="en-US" altLang="en-US" sz="2000" dirty="0">
                <a:solidFill>
                  <a:srgbClr val="000000"/>
                </a:solidFill>
              </a:rPr>
              <a:t>In the lead up to starting school, it is beneficial for children to be given plenty of opportunities to practice the following skills.</a:t>
            </a: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08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2" descr="Image result for murtoa college">
            <a:extLst>
              <a:ext uri="{FF2B5EF4-FFF2-40B4-BE49-F238E27FC236}">
                <a16:creationId xmlns:a16="http://schemas.microsoft.com/office/drawing/2014/main" id="{798A3829-56E5-4932-B716-30B3C5008427}"/>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460440" y="480240"/>
            <a:ext cx="5940359" cy="1311664"/>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i="1" dirty="0">
                <a:ln w="0"/>
                <a:solidFill>
                  <a:srgbClr val="00B492"/>
                </a:solidFill>
                <a:effectLst>
                  <a:outerShdw blurRad="38100" dist="19050" dir="2700000" algn="tl" rotWithShape="0">
                    <a:schemeClr val="dk1">
                      <a:alpha val="40000"/>
                    </a:schemeClr>
                  </a:outerShdw>
                </a:effectLst>
                <a:latin typeface="+mj-lt"/>
                <a:ea typeface="+mj-ea"/>
                <a:cs typeface="+mj-cs"/>
              </a:rPr>
              <a:t>Recognising and Writing their name</a:t>
            </a:r>
            <a:endPar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endParaRP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672475" y="1534585"/>
            <a:ext cx="4706803" cy="3788830"/>
          </a:xfrm>
        </p:spPr>
        <p:txBody>
          <a:bodyPr vert="horz" lIns="91440" tIns="45720" rIns="91440" bIns="45720" rtlCol="0" anchor="ctr">
            <a:normAutofit/>
          </a:bodyPr>
          <a:lstStyle/>
          <a:p>
            <a:pPr marL="566928" fontAlgn="auto">
              <a:spcAft>
                <a:spcPts val="0"/>
              </a:spcAft>
              <a:defRPr/>
            </a:pPr>
            <a:r>
              <a:rPr lang="en-US" altLang="en-US" sz="2000" dirty="0">
                <a:solidFill>
                  <a:srgbClr val="000000"/>
                </a:solidFill>
              </a:rPr>
              <a:t>Capital letter at the beginning of their name only. </a:t>
            </a:r>
          </a:p>
          <a:p>
            <a:pPr marL="566928" fontAlgn="auto">
              <a:spcAft>
                <a:spcPts val="0"/>
              </a:spcAft>
              <a:defRPr/>
            </a:pPr>
            <a:r>
              <a:rPr lang="en-US" altLang="en-US" sz="2000" dirty="0">
                <a:solidFill>
                  <a:srgbClr val="000000"/>
                </a:solidFill>
              </a:rPr>
              <a:t>It can  be very hard to ‘unteach’ stray capitals in names.</a:t>
            </a:r>
          </a:p>
          <a:p>
            <a:pPr marL="566928" fontAlgn="auto">
              <a:spcAft>
                <a:spcPts val="0"/>
              </a:spcAft>
              <a:defRPr/>
            </a:pPr>
            <a:r>
              <a:rPr lang="en-US" altLang="en-US" sz="2000" dirty="0">
                <a:solidFill>
                  <a:srgbClr val="000000"/>
                </a:solidFill>
              </a:rPr>
              <a:t>Know what their name looks like so they can find their belongings easily.</a:t>
            </a: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894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1441102" y="679176"/>
            <a:ext cx="3926028" cy="1311664"/>
          </a:xfrm>
          <a:prstGeom prst="rect">
            <a:avLst/>
          </a:prstGeom>
        </p:spPr>
        <p:txBody>
          <a:bodyPr vert="horz" lIns="91440" tIns="45720" rIns="91440" bIns="45720" rtlCol="0" anchor="ctr">
            <a:normAutofit/>
          </a:bodyPr>
          <a:lstStyle/>
          <a:p>
            <a:pPr marR="0" algn="ctr">
              <a:lnSpc>
                <a:spcPct val="90000"/>
              </a:lnSpc>
              <a:spcBef>
                <a:spcPct val="0"/>
              </a:spcBef>
              <a:spcAft>
                <a:spcPts val="600"/>
              </a:spcAft>
            </a:pPr>
            <a:r>
              <a:rPr lang="en-US" sz="4400" i="1" dirty="0">
                <a:ln w="0"/>
                <a:solidFill>
                  <a:srgbClr val="00B492"/>
                </a:solidFill>
                <a:effectLst>
                  <a:outerShdw blurRad="38100" dist="19050" dir="2700000" algn="tl" rotWithShape="0">
                    <a:schemeClr val="dk1">
                      <a:alpha val="40000"/>
                    </a:schemeClr>
                  </a:outerShdw>
                </a:effectLst>
                <a:latin typeface="+mj-lt"/>
                <a:ea typeface="+mj-ea"/>
                <a:cs typeface="+mj-cs"/>
              </a:rPr>
              <a:t>Getting Dressed Independently </a:t>
            </a:r>
            <a:endPar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endParaRP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52022" y="1959098"/>
            <a:ext cx="5693499" cy="3788830"/>
          </a:xfrm>
        </p:spPr>
        <p:txBody>
          <a:bodyPr vert="horz" lIns="91440" tIns="45720" rIns="91440" bIns="45720" rtlCol="0" anchor="ctr">
            <a:normAutofit/>
          </a:bodyPr>
          <a:lstStyle/>
          <a:p>
            <a:pPr marL="566928" fontAlgn="auto">
              <a:spcAft>
                <a:spcPts val="0"/>
              </a:spcAft>
              <a:defRPr/>
            </a:pPr>
            <a:r>
              <a:rPr lang="en-US" altLang="en-US" sz="2000">
                <a:solidFill>
                  <a:srgbClr val="000000"/>
                </a:solidFill>
              </a:rPr>
              <a:t>Students should be able to dress themselves independently </a:t>
            </a:r>
          </a:p>
          <a:p>
            <a:pPr marL="566928" fontAlgn="auto">
              <a:spcAft>
                <a:spcPts val="0"/>
              </a:spcAft>
              <a:defRPr/>
            </a:pPr>
            <a:r>
              <a:rPr lang="en-US" altLang="en-US" sz="2000">
                <a:solidFill>
                  <a:srgbClr val="000000"/>
                </a:solidFill>
              </a:rPr>
              <a:t>Putting on/taking off school shoes and socks </a:t>
            </a:r>
          </a:p>
          <a:p>
            <a:pPr marL="566928" fontAlgn="auto">
              <a:spcAft>
                <a:spcPts val="0"/>
              </a:spcAft>
              <a:defRPr/>
            </a:pPr>
            <a:r>
              <a:rPr lang="en-US" altLang="en-US" sz="2000">
                <a:solidFill>
                  <a:srgbClr val="000000"/>
                </a:solidFill>
              </a:rPr>
              <a:t>Allow them opportunities to practise tying their own shoe laces.</a:t>
            </a:r>
          </a:p>
          <a:p>
            <a:pPr marL="566928" fontAlgn="auto">
              <a:spcAft>
                <a:spcPts val="0"/>
              </a:spcAft>
              <a:defRPr/>
            </a:pPr>
            <a:r>
              <a:rPr lang="en-US" altLang="en-US" sz="2000">
                <a:solidFill>
                  <a:srgbClr val="000000"/>
                </a:solidFill>
              </a:rPr>
              <a:t>Putting on jumpers independently. </a:t>
            </a: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930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103739" y="480240"/>
            <a:ext cx="6394152" cy="1311664"/>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4400" i="1" dirty="0">
                <a:ln w="0"/>
                <a:solidFill>
                  <a:srgbClr val="00B492"/>
                </a:solidFill>
                <a:effectLst>
                  <a:outerShdw blurRad="38100" dist="19050" dir="2700000" algn="tl" rotWithShape="0">
                    <a:schemeClr val="dk1">
                      <a:alpha val="40000"/>
                    </a:schemeClr>
                  </a:outerShdw>
                </a:effectLst>
                <a:latin typeface="+mj-lt"/>
                <a:ea typeface="+mj-ea"/>
                <a:cs typeface="+mj-cs"/>
              </a:rPr>
              <a:t>Familiarise with School Bag</a:t>
            </a:r>
            <a:endPar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endParaRP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251792" y="1534585"/>
            <a:ext cx="5300870" cy="3788830"/>
          </a:xfrm>
        </p:spPr>
        <p:txBody>
          <a:bodyPr vert="horz" lIns="91440" tIns="45720" rIns="91440" bIns="45720" rtlCol="0" anchor="ctr">
            <a:normAutofit/>
          </a:bodyPr>
          <a:lstStyle/>
          <a:p>
            <a:pPr marL="566928" fontAlgn="auto">
              <a:spcAft>
                <a:spcPts val="0"/>
              </a:spcAft>
              <a:defRPr/>
            </a:pPr>
            <a:r>
              <a:rPr lang="en-US" altLang="en-US" sz="2000" dirty="0">
                <a:solidFill>
                  <a:srgbClr val="000000"/>
                </a:solidFill>
              </a:rPr>
              <a:t>Getting used to putting bags on their backs, carrying them, and taking them off. </a:t>
            </a:r>
          </a:p>
          <a:p>
            <a:pPr marL="566928" fontAlgn="auto">
              <a:spcAft>
                <a:spcPts val="0"/>
              </a:spcAft>
              <a:defRPr/>
            </a:pPr>
            <a:r>
              <a:rPr lang="en-US" altLang="en-US" sz="2000" dirty="0">
                <a:solidFill>
                  <a:srgbClr val="000000"/>
                </a:solidFill>
              </a:rPr>
              <a:t>Packing their bags with all their school items. </a:t>
            </a:r>
          </a:p>
          <a:p>
            <a:pPr marL="566928" fontAlgn="auto">
              <a:spcAft>
                <a:spcPts val="0"/>
              </a:spcAft>
              <a:defRPr/>
            </a:pPr>
            <a:r>
              <a:rPr lang="en-US" altLang="en-US" sz="2000" dirty="0">
                <a:solidFill>
                  <a:srgbClr val="000000"/>
                </a:solidFill>
              </a:rPr>
              <a:t>Zipping their bags open and closed. </a:t>
            </a: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2721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103739" y="798445"/>
            <a:ext cx="5992261" cy="1311664"/>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4400" i="1" dirty="0">
                <a:ln w="0"/>
                <a:solidFill>
                  <a:srgbClr val="00B492"/>
                </a:solidFill>
                <a:effectLst>
                  <a:outerShdw blurRad="38100" dist="19050" dir="2700000" algn="tl" rotWithShape="0">
                    <a:schemeClr val="dk1">
                      <a:alpha val="40000"/>
                    </a:schemeClr>
                  </a:outerShdw>
                </a:effectLst>
                <a:latin typeface="+mj-lt"/>
                <a:ea typeface="+mj-ea"/>
                <a:cs typeface="+mj-cs"/>
              </a:rPr>
              <a:t>Preparing for Eating Time</a:t>
            </a:r>
            <a:endPar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endParaRP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286955" y="1959098"/>
            <a:ext cx="5327373" cy="3788830"/>
          </a:xfrm>
        </p:spPr>
        <p:txBody>
          <a:bodyPr vert="horz" lIns="91440" tIns="45720" rIns="91440" bIns="45720" rtlCol="0" anchor="ctr">
            <a:normAutofit/>
          </a:bodyPr>
          <a:lstStyle/>
          <a:p>
            <a:pPr marL="566928" fontAlgn="auto">
              <a:spcAft>
                <a:spcPts val="0"/>
              </a:spcAft>
              <a:defRPr/>
            </a:pPr>
            <a:r>
              <a:rPr lang="en-US" altLang="en-US" sz="2000" dirty="0">
                <a:solidFill>
                  <a:srgbClr val="000000"/>
                </a:solidFill>
              </a:rPr>
              <a:t>Opening and closing lunch boxes.</a:t>
            </a:r>
          </a:p>
          <a:p>
            <a:pPr marL="566928" fontAlgn="auto">
              <a:spcAft>
                <a:spcPts val="0"/>
              </a:spcAft>
              <a:defRPr/>
            </a:pPr>
            <a:r>
              <a:rPr lang="en-US" altLang="en-US" sz="2000" dirty="0">
                <a:solidFill>
                  <a:srgbClr val="000000"/>
                </a:solidFill>
              </a:rPr>
              <a:t>Ensure your child can unwrap or open all containers. </a:t>
            </a:r>
          </a:p>
          <a:p>
            <a:pPr marL="566928" fontAlgn="auto">
              <a:spcAft>
                <a:spcPts val="0"/>
              </a:spcAft>
              <a:defRPr/>
            </a:pPr>
            <a:r>
              <a:rPr lang="en-US" altLang="en-US" sz="2000" dirty="0">
                <a:solidFill>
                  <a:srgbClr val="000000"/>
                </a:solidFill>
              </a:rPr>
              <a:t>Using drink bottles and bubble taps. </a:t>
            </a:r>
          </a:p>
          <a:p>
            <a:pPr marL="566928" fontAlgn="auto">
              <a:spcAft>
                <a:spcPts val="0"/>
              </a:spcAft>
              <a:defRPr/>
            </a:pPr>
            <a:r>
              <a:rPr lang="en-US" altLang="en-US" sz="2000" dirty="0">
                <a:solidFill>
                  <a:srgbClr val="000000"/>
                </a:solidFill>
              </a:rPr>
              <a:t>Discuss what they will eat at different eating times- </a:t>
            </a:r>
            <a:r>
              <a:rPr lang="en-US" altLang="en-US" sz="2000" dirty="0" err="1">
                <a:solidFill>
                  <a:srgbClr val="000000"/>
                </a:solidFill>
              </a:rPr>
              <a:t>e.g</a:t>
            </a:r>
            <a:r>
              <a:rPr lang="en-US" altLang="en-US" sz="2000" dirty="0">
                <a:solidFill>
                  <a:srgbClr val="000000"/>
                </a:solidFill>
              </a:rPr>
              <a:t> recess and lunch. </a:t>
            </a: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789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848"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2183224" y="480240"/>
            <a:ext cx="2176741" cy="1311664"/>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Reading</a:t>
            </a: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103739" y="2049262"/>
            <a:ext cx="5694109" cy="3788830"/>
          </a:xfrm>
        </p:spPr>
        <p:txBody>
          <a:bodyPr vert="horz" lIns="91440" tIns="45720" rIns="91440" bIns="45720" rtlCol="0" anchor="ctr">
            <a:normAutofit/>
          </a:bodyPr>
          <a:lstStyle/>
          <a:p>
            <a:pPr marL="566928" fontAlgn="auto">
              <a:spcAft>
                <a:spcPts val="0"/>
              </a:spcAft>
              <a:defRPr/>
            </a:pPr>
            <a:r>
              <a:rPr lang="en-US" altLang="en-US" sz="2000" dirty="0">
                <a:solidFill>
                  <a:srgbClr val="000000"/>
                </a:solidFill>
              </a:rPr>
              <a:t>Practice holding a book correctly and turning the pages. </a:t>
            </a:r>
          </a:p>
          <a:p>
            <a:pPr marL="566928" fontAlgn="auto">
              <a:spcAft>
                <a:spcPts val="0"/>
              </a:spcAft>
              <a:defRPr/>
            </a:pPr>
            <a:r>
              <a:rPr lang="en-US" altLang="en-US" sz="2000" dirty="0">
                <a:solidFill>
                  <a:srgbClr val="000000"/>
                </a:solidFill>
              </a:rPr>
              <a:t>Ask questions about what you’ve read. For example: </a:t>
            </a:r>
          </a:p>
          <a:p>
            <a:pPr marL="1024128" lvl="1">
              <a:defRPr/>
            </a:pPr>
            <a:r>
              <a:rPr lang="en-US" altLang="en-US" sz="2000" dirty="0">
                <a:solidFill>
                  <a:srgbClr val="000000"/>
                </a:solidFill>
              </a:rPr>
              <a:t>What happened?</a:t>
            </a:r>
          </a:p>
          <a:p>
            <a:pPr marL="1024128" lvl="1">
              <a:defRPr/>
            </a:pPr>
            <a:r>
              <a:rPr lang="en-US" altLang="en-US" sz="2000" dirty="0">
                <a:solidFill>
                  <a:srgbClr val="000000"/>
                </a:solidFill>
              </a:rPr>
              <a:t>What was your favourite part?</a:t>
            </a:r>
          </a:p>
          <a:p>
            <a:pPr marL="566928">
              <a:defRPr/>
            </a:pPr>
            <a:r>
              <a:rPr lang="en-US" altLang="en-US" sz="2000" dirty="0">
                <a:solidFill>
                  <a:srgbClr val="000000"/>
                </a:solidFill>
              </a:rPr>
              <a:t>Read poems and Nursery Rhymes- this helps to develop phonemic awareness (the ability to hear rhyme and sounds in words)</a:t>
            </a:r>
          </a:p>
          <a:p>
            <a:pPr marL="1024128" lvl="1">
              <a:defRPr/>
            </a:pPr>
            <a:endParaRPr lang="en-US" altLang="en-US" sz="2000" dirty="0">
              <a:solidFill>
                <a:srgbClr val="000000"/>
              </a:solidFill>
            </a:endParaRPr>
          </a:p>
          <a:p>
            <a:pPr marL="566928" fontAlgn="auto">
              <a:spcAft>
                <a:spcPts val="0"/>
              </a:spcAft>
              <a:defRPr/>
            </a:pPr>
            <a:endParaRPr lang="en-US" altLang="en-US" sz="20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331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2162792" y="480240"/>
            <a:ext cx="1991211" cy="1311664"/>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Reading</a:t>
            </a: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103739" y="2272143"/>
            <a:ext cx="5819983" cy="3788830"/>
          </a:xfrm>
        </p:spPr>
        <p:txBody>
          <a:bodyPr vert="horz" lIns="91440" tIns="45720" rIns="91440" bIns="45720" rtlCol="0" anchor="ctr">
            <a:normAutofit/>
          </a:bodyPr>
          <a:lstStyle/>
          <a:p>
            <a:pPr marL="566928" fontAlgn="auto">
              <a:spcAft>
                <a:spcPts val="0"/>
              </a:spcAft>
              <a:defRPr/>
            </a:pPr>
            <a:r>
              <a:rPr lang="en-US" altLang="en-US" sz="2000" dirty="0">
                <a:solidFill>
                  <a:srgbClr val="000000"/>
                </a:solidFill>
              </a:rPr>
              <a:t>Practice holding a book correctly and turning the pages. </a:t>
            </a:r>
          </a:p>
          <a:p>
            <a:pPr marL="566928" fontAlgn="auto">
              <a:spcAft>
                <a:spcPts val="0"/>
              </a:spcAft>
              <a:defRPr/>
            </a:pPr>
            <a:r>
              <a:rPr lang="en-US" altLang="en-US" sz="2000" dirty="0">
                <a:solidFill>
                  <a:srgbClr val="000000"/>
                </a:solidFill>
              </a:rPr>
              <a:t>Ask questions about what you’ve read. For example: </a:t>
            </a:r>
          </a:p>
          <a:p>
            <a:pPr marL="1024128" lvl="1">
              <a:defRPr/>
            </a:pPr>
            <a:r>
              <a:rPr lang="en-US" altLang="en-US" sz="2000" dirty="0">
                <a:solidFill>
                  <a:srgbClr val="000000"/>
                </a:solidFill>
              </a:rPr>
              <a:t>What happened?</a:t>
            </a:r>
          </a:p>
          <a:p>
            <a:pPr marL="1024128" lvl="1">
              <a:defRPr/>
            </a:pPr>
            <a:r>
              <a:rPr lang="en-US" altLang="en-US" sz="2000" dirty="0">
                <a:solidFill>
                  <a:srgbClr val="000000"/>
                </a:solidFill>
              </a:rPr>
              <a:t>What was your favourite part?</a:t>
            </a:r>
          </a:p>
          <a:p>
            <a:pPr marL="566928">
              <a:defRPr/>
            </a:pPr>
            <a:r>
              <a:rPr lang="en-US" altLang="en-US" sz="2000" dirty="0">
                <a:solidFill>
                  <a:srgbClr val="000000"/>
                </a:solidFill>
              </a:rPr>
              <a:t>Read poems and Nursery Rhymes- this helps to develop phonemic awareness (the ability to hear rhyme and sounds in words)</a:t>
            </a:r>
          </a:p>
          <a:p>
            <a:pPr marL="1024128" lvl="1">
              <a:defRPr/>
            </a:pPr>
            <a:endParaRPr lang="en-US" altLang="en-US" sz="2000" dirty="0">
              <a:solidFill>
                <a:srgbClr val="000000"/>
              </a:solidFill>
            </a:endParaRPr>
          </a:p>
          <a:p>
            <a:pPr marL="566928" fontAlgn="auto">
              <a:spcAft>
                <a:spcPts val="0"/>
              </a:spcAft>
              <a:defRPr/>
            </a:pPr>
            <a:endParaRPr lang="en-US" altLang="en-US" sz="20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8834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Image result for murtoa college">
            <a:extLst>
              <a:ext uri="{FF2B5EF4-FFF2-40B4-BE49-F238E27FC236}">
                <a16:creationId xmlns:a16="http://schemas.microsoft.com/office/drawing/2014/main" id="{3C0BA645-833A-4778-BDE8-8F609AAA7228}"/>
              </a:ext>
            </a:extLst>
          </p:cNvPr>
          <p:cNvPicPr>
            <a:picLocks noChangeAspect="1" noChangeArrowheads="1"/>
          </p:cNvPicPr>
          <p:nvPr/>
        </p:nvPicPr>
        <p:blipFill rotWithShape="1">
          <a:blip r:embed="rId2" cstate="print">
            <a:alphaModFix/>
            <a:extLst>
              <a:ext uri="{28A0092B-C50C-407E-A947-70E740481C1C}">
                <a14:useLocalDpi xmlns:a14="http://schemas.microsoft.com/office/drawing/2010/main" val="0"/>
              </a:ext>
            </a:extLst>
          </a:blip>
          <a:srcRect l="15882" r="21882"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Rectangle 4">
            <a:extLst>
              <a:ext uri="{FF2B5EF4-FFF2-40B4-BE49-F238E27FC236}">
                <a16:creationId xmlns:a16="http://schemas.microsoft.com/office/drawing/2014/main" id="{C19819C2-9728-4ABD-8D72-74E2C62B6F13}"/>
              </a:ext>
            </a:extLst>
          </p:cNvPr>
          <p:cNvSpPr/>
          <p:nvPr/>
        </p:nvSpPr>
        <p:spPr>
          <a:xfrm>
            <a:off x="1242320" y="480240"/>
            <a:ext cx="3594724" cy="1311664"/>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4400" b="0" i="1" cap="none" spc="0" dirty="0">
                <a:ln w="0"/>
                <a:solidFill>
                  <a:srgbClr val="00B492"/>
                </a:solidFill>
                <a:effectLst>
                  <a:outerShdw blurRad="38100" dist="19050" dir="2700000" algn="tl" rotWithShape="0">
                    <a:schemeClr val="dk1">
                      <a:alpha val="40000"/>
                    </a:schemeClr>
                  </a:outerShdw>
                </a:effectLst>
                <a:latin typeface="+mj-lt"/>
                <a:ea typeface="+mj-ea"/>
                <a:cs typeface="+mj-cs"/>
              </a:rPr>
              <a:t>Language Skills</a:t>
            </a:r>
          </a:p>
        </p:txBody>
      </p:sp>
      <p:sp>
        <p:nvSpPr>
          <p:cNvPr id="13" name="Content Placeholder 2">
            <a:extLst>
              <a:ext uri="{FF2B5EF4-FFF2-40B4-BE49-F238E27FC236}">
                <a16:creationId xmlns:a16="http://schemas.microsoft.com/office/drawing/2014/main" id="{403F03AD-8F81-4B7A-B310-93938F92EA6E}"/>
              </a:ext>
            </a:extLst>
          </p:cNvPr>
          <p:cNvSpPr>
            <a:spLocks noGrp="1"/>
          </p:cNvSpPr>
          <p:nvPr>
            <p:ph idx="1"/>
          </p:nvPr>
        </p:nvSpPr>
        <p:spPr>
          <a:xfrm>
            <a:off x="103739" y="2272144"/>
            <a:ext cx="5693499" cy="3788830"/>
          </a:xfrm>
        </p:spPr>
        <p:txBody>
          <a:bodyPr vert="horz" lIns="91440" tIns="45720" rIns="91440" bIns="45720" rtlCol="0" anchor="ctr">
            <a:normAutofit/>
          </a:bodyPr>
          <a:lstStyle/>
          <a:p>
            <a:pPr marL="1024128" lvl="1">
              <a:defRPr/>
            </a:pPr>
            <a:r>
              <a:rPr lang="en-US" altLang="en-US" sz="1900" dirty="0">
                <a:solidFill>
                  <a:srgbClr val="000000"/>
                </a:solidFill>
              </a:rPr>
              <a:t>Encourage your child to talk about familiar objects and events.</a:t>
            </a:r>
          </a:p>
          <a:p>
            <a:pPr marL="1024128" lvl="1">
              <a:defRPr/>
            </a:pPr>
            <a:r>
              <a:rPr lang="en-US" altLang="en-US" sz="1900" dirty="0">
                <a:solidFill>
                  <a:srgbClr val="000000"/>
                </a:solidFill>
              </a:rPr>
              <a:t>Following simple 2 step instructions e.g. put on your pyjamas, then go and brush your teeth. </a:t>
            </a:r>
          </a:p>
          <a:p>
            <a:pPr marL="1024128" lvl="1">
              <a:defRPr/>
            </a:pPr>
            <a:r>
              <a:rPr lang="en-US" altLang="en-US" sz="1900" dirty="0">
                <a:solidFill>
                  <a:srgbClr val="000000"/>
                </a:solidFill>
              </a:rPr>
              <a:t>Encourage your child to communicate their needs e.g. I’m thirsty, I need to go to the toilet. </a:t>
            </a:r>
          </a:p>
          <a:p>
            <a:pPr marL="1024128" lvl="1">
              <a:defRPr/>
            </a:pPr>
            <a:r>
              <a:rPr lang="en-US" altLang="en-US" sz="1900" dirty="0">
                <a:solidFill>
                  <a:srgbClr val="000000"/>
                </a:solidFill>
              </a:rPr>
              <a:t>Allow your child to use a variety of tools to draw, scribble or write known words. </a:t>
            </a:r>
          </a:p>
          <a:p>
            <a:pPr marL="566928" fontAlgn="auto">
              <a:spcAft>
                <a:spcPts val="0"/>
              </a:spcAft>
              <a:defRPr/>
            </a:pPr>
            <a:endParaRPr lang="en-US" altLang="en-US" sz="1900" dirty="0">
              <a:solidFill>
                <a:srgbClr val="000000"/>
              </a:solidFill>
            </a:endParaRPr>
          </a:p>
        </p:txBody>
      </p:sp>
      <p:pic>
        <p:nvPicPr>
          <p:cNvPr id="6" name="Picture 2">
            <a:extLst>
              <a:ext uri="{FF2B5EF4-FFF2-40B4-BE49-F238E27FC236}">
                <a16:creationId xmlns:a16="http://schemas.microsoft.com/office/drawing/2014/main" id="{F6EE5582-1F02-429A-96ED-7FBDA8F83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39" y="5838092"/>
            <a:ext cx="1593847" cy="92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4808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999</Words>
  <Application>Microsoft Macintosh PowerPoint</Application>
  <PresentationFormat>Widescreen</PresentationFormat>
  <Paragraphs>92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Argall, Shannon S</dc:creator>
  <cp:lastModifiedBy>Argall, Shannon S</cp:lastModifiedBy>
  <cp:revision>2</cp:revision>
  <dcterms:created xsi:type="dcterms:W3CDTF">2020-08-18T01:16:53Z</dcterms:created>
  <dcterms:modified xsi:type="dcterms:W3CDTF">2020-08-18T01:29:24Z</dcterms:modified>
</cp:coreProperties>
</file>